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4" r:id="rId2"/>
    <p:sldId id="256" r:id="rId3"/>
    <p:sldId id="266" r:id="rId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D191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1" autoAdjust="0"/>
    <p:restoredTop sz="94660"/>
  </p:normalViewPr>
  <p:slideViewPr>
    <p:cSldViewPr snapToGrid="0">
      <p:cViewPr>
        <p:scale>
          <a:sx n="80" d="100"/>
          <a:sy n="80" d="100"/>
        </p:scale>
        <p:origin x="-1002" y="-6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ru-RU" smtClean="0"/>
              <a:t>Образец заголовка</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D28F9381-CE7D-438F-A324-475205903A7F}" type="datetimeFigureOut">
              <a:rPr lang="ru-RU" smtClean="0"/>
              <a:t>11.08.2020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AD681A9-9589-4C99-9986-85AE138D4487}" type="slidenum">
              <a:rPr lang="ru-RU" smtClean="0"/>
              <a:t>‹#›</a:t>
            </a:fld>
            <a:endParaRPr lang="ru-RU"/>
          </a:p>
        </p:txBody>
      </p:sp>
    </p:spTree>
    <p:extLst>
      <p:ext uri="{BB962C8B-B14F-4D97-AF65-F5344CB8AC3E}">
        <p14:creationId xmlns:p14="http://schemas.microsoft.com/office/powerpoint/2010/main" val="17023880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28F9381-CE7D-438F-A324-475205903A7F}" type="datetimeFigureOut">
              <a:rPr lang="ru-RU" smtClean="0"/>
              <a:t>11.08.2020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AD681A9-9589-4C99-9986-85AE138D4487}" type="slidenum">
              <a:rPr lang="ru-RU" smtClean="0"/>
              <a:t>‹#›</a:t>
            </a:fld>
            <a:endParaRPr lang="ru-RU"/>
          </a:p>
        </p:txBody>
      </p:sp>
    </p:spTree>
    <p:extLst>
      <p:ext uri="{BB962C8B-B14F-4D97-AF65-F5344CB8AC3E}">
        <p14:creationId xmlns:p14="http://schemas.microsoft.com/office/powerpoint/2010/main" val="2354542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28F9381-CE7D-438F-A324-475205903A7F}" type="datetimeFigureOut">
              <a:rPr lang="ru-RU" smtClean="0"/>
              <a:t>11.08.2020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AD681A9-9589-4C99-9986-85AE138D4487}" type="slidenum">
              <a:rPr lang="ru-RU" smtClean="0"/>
              <a:t>‹#›</a:t>
            </a:fld>
            <a:endParaRPr lang="ru-RU"/>
          </a:p>
        </p:txBody>
      </p:sp>
    </p:spTree>
    <p:extLst>
      <p:ext uri="{BB962C8B-B14F-4D97-AF65-F5344CB8AC3E}">
        <p14:creationId xmlns:p14="http://schemas.microsoft.com/office/powerpoint/2010/main" val="224290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28F9381-CE7D-438F-A324-475205903A7F}" type="datetimeFigureOut">
              <a:rPr lang="ru-RU" smtClean="0"/>
              <a:t>11.08.2020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AD681A9-9589-4C99-9986-85AE138D4487}" type="slidenum">
              <a:rPr lang="ru-RU" smtClean="0"/>
              <a:t>‹#›</a:t>
            </a:fld>
            <a:endParaRPr lang="ru-RU"/>
          </a:p>
        </p:txBody>
      </p:sp>
    </p:spTree>
    <p:extLst>
      <p:ext uri="{BB962C8B-B14F-4D97-AF65-F5344CB8AC3E}">
        <p14:creationId xmlns:p14="http://schemas.microsoft.com/office/powerpoint/2010/main" val="708941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ru-RU" smtClean="0"/>
              <a:t>Образец заголовка</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28F9381-CE7D-438F-A324-475205903A7F}" type="datetimeFigureOut">
              <a:rPr lang="ru-RU" smtClean="0"/>
              <a:t>11.08.2020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AD681A9-9589-4C99-9986-85AE138D4487}" type="slidenum">
              <a:rPr lang="ru-RU" smtClean="0"/>
              <a:t>‹#›</a:t>
            </a:fld>
            <a:endParaRPr lang="ru-RU"/>
          </a:p>
        </p:txBody>
      </p:sp>
    </p:spTree>
    <p:extLst>
      <p:ext uri="{BB962C8B-B14F-4D97-AF65-F5344CB8AC3E}">
        <p14:creationId xmlns:p14="http://schemas.microsoft.com/office/powerpoint/2010/main" val="2644177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D28F9381-CE7D-438F-A324-475205903A7F}" type="datetimeFigureOut">
              <a:rPr lang="ru-RU" smtClean="0"/>
              <a:t>11.08.2020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AD681A9-9589-4C99-9986-85AE138D4487}" type="slidenum">
              <a:rPr lang="ru-RU" smtClean="0"/>
              <a:t>‹#›</a:t>
            </a:fld>
            <a:endParaRPr lang="ru-RU"/>
          </a:p>
        </p:txBody>
      </p:sp>
    </p:spTree>
    <p:extLst>
      <p:ext uri="{BB962C8B-B14F-4D97-AF65-F5344CB8AC3E}">
        <p14:creationId xmlns:p14="http://schemas.microsoft.com/office/powerpoint/2010/main" val="26293686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29842" y="2505075"/>
            <a:ext cx="3868340"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29150" y="2505075"/>
            <a:ext cx="3887391"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D28F9381-CE7D-438F-A324-475205903A7F}" type="datetimeFigureOut">
              <a:rPr lang="ru-RU" smtClean="0"/>
              <a:t>11.08.2020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2AD681A9-9589-4C99-9986-85AE138D4487}" type="slidenum">
              <a:rPr lang="ru-RU" smtClean="0"/>
              <a:t>‹#›</a:t>
            </a:fld>
            <a:endParaRPr lang="ru-RU"/>
          </a:p>
        </p:txBody>
      </p:sp>
    </p:spTree>
    <p:extLst>
      <p:ext uri="{BB962C8B-B14F-4D97-AF65-F5344CB8AC3E}">
        <p14:creationId xmlns:p14="http://schemas.microsoft.com/office/powerpoint/2010/main" val="27906439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D28F9381-CE7D-438F-A324-475205903A7F}" type="datetimeFigureOut">
              <a:rPr lang="ru-RU" smtClean="0"/>
              <a:t>11.08.2020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2AD681A9-9589-4C99-9986-85AE138D4487}" type="slidenum">
              <a:rPr lang="ru-RU" smtClean="0"/>
              <a:t>‹#›</a:t>
            </a:fld>
            <a:endParaRPr lang="ru-RU"/>
          </a:p>
        </p:txBody>
      </p:sp>
    </p:spTree>
    <p:extLst>
      <p:ext uri="{BB962C8B-B14F-4D97-AF65-F5344CB8AC3E}">
        <p14:creationId xmlns:p14="http://schemas.microsoft.com/office/powerpoint/2010/main" val="690496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8F9381-CE7D-438F-A324-475205903A7F}" type="datetimeFigureOut">
              <a:rPr lang="ru-RU" smtClean="0"/>
              <a:t>11.08.2020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2AD681A9-9589-4C99-9986-85AE138D4487}" type="slidenum">
              <a:rPr lang="ru-RU" smtClean="0"/>
              <a:t>‹#›</a:t>
            </a:fld>
            <a:endParaRPr lang="ru-RU"/>
          </a:p>
        </p:txBody>
      </p:sp>
    </p:spTree>
    <p:extLst>
      <p:ext uri="{BB962C8B-B14F-4D97-AF65-F5344CB8AC3E}">
        <p14:creationId xmlns:p14="http://schemas.microsoft.com/office/powerpoint/2010/main" val="2309314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smtClean="0"/>
              <a:t>Образец заголовка</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D28F9381-CE7D-438F-A324-475205903A7F}" type="datetimeFigureOut">
              <a:rPr lang="ru-RU" smtClean="0"/>
              <a:t>11.08.2020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AD681A9-9589-4C99-9986-85AE138D4487}" type="slidenum">
              <a:rPr lang="ru-RU" smtClean="0"/>
              <a:t>‹#›</a:t>
            </a:fld>
            <a:endParaRPr lang="ru-RU"/>
          </a:p>
        </p:txBody>
      </p:sp>
    </p:spTree>
    <p:extLst>
      <p:ext uri="{BB962C8B-B14F-4D97-AF65-F5344CB8AC3E}">
        <p14:creationId xmlns:p14="http://schemas.microsoft.com/office/powerpoint/2010/main" val="3318588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D28F9381-CE7D-438F-A324-475205903A7F}" type="datetimeFigureOut">
              <a:rPr lang="ru-RU" smtClean="0"/>
              <a:t>11.08.2020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AD681A9-9589-4C99-9986-85AE138D4487}" type="slidenum">
              <a:rPr lang="ru-RU" smtClean="0"/>
              <a:t>‹#›</a:t>
            </a:fld>
            <a:endParaRPr lang="ru-RU"/>
          </a:p>
        </p:txBody>
      </p:sp>
    </p:spTree>
    <p:extLst>
      <p:ext uri="{BB962C8B-B14F-4D97-AF65-F5344CB8AC3E}">
        <p14:creationId xmlns:p14="http://schemas.microsoft.com/office/powerpoint/2010/main" val="27153212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8F9381-CE7D-438F-A324-475205903A7F}" type="datetimeFigureOut">
              <a:rPr lang="ru-RU" smtClean="0"/>
              <a:t>11.08.2020</a:t>
            </a:fld>
            <a:endParaRPr lang="ru-RU"/>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D681A9-9589-4C99-9986-85AE138D4487}" type="slidenum">
              <a:rPr lang="ru-RU" smtClean="0"/>
              <a:t>‹#›</a:t>
            </a:fld>
            <a:endParaRPr lang="ru-RU"/>
          </a:p>
        </p:txBody>
      </p:sp>
    </p:spTree>
    <p:extLst>
      <p:ext uri="{BB962C8B-B14F-4D97-AF65-F5344CB8AC3E}">
        <p14:creationId xmlns:p14="http://schemas.microsoft.com/office/powerpoint/2010/main" val="10797303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7.png"/><Relationship Id="rId2" Type="http://schemas.openxmlformats.org/officeDocument/2006/relationships/image" Target="../media/image4.jp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0130" y="-39799"/>
            <a:ext cx="1995357" cy="1496517"/>
          </a:xfrm>
          <a:prstGeom prst="rect">
            <a:avLst/>
          </a:prstGeom>
        </p:spPr>
      </p:pic>
      <p:pic>
        <p:nvPicPr>
          <p:cNvPr id="5" name="Рисунок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16567" y="-65513"/>
            <a:ext cx="2127433" cy="885319"/>
          </a:xfrm>
          <a:prstGeom prst="rect">
            <a:avLst/>
          </a:prstGeom>
        </p:spPr>
      </p:pic>
      <p:sp>
        <p:nvSpPr>
          <p:cNvPr id="11" name="Заголовок 2"/>
          <p:cNvSpPr txBox="1">
            <a:spLocks/>
          </p:cNvSpPr>
          <p:nvPr/>
        </p:nvSpPr>
        <p:spPr>
          <a:xfrm>
            <a:off x="168166" y="2963920"/>
            <a:ext cx="8975834" cy="630621"/>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ru-RU" sz="3800" b="1" dirty="0" smtClean="0">
                <a:solidFill>
                  <a:srgbClr val="8D191C"/>
                </a:solidFill>
                <a:latin typeface="Verdana" panose="020B0604030504040204" pitchFamily="34" charset="0"/>
                <a:ea typeface="Verdana" panose="020B0604030504040204" pitchFamily="34" charset="0"/>
              </a:rPr>
              <a:t>«У войны не женское лицо…»</a:t>
            </a:r>
            <a:endParaRPr lang="ru-RU" sz="3800" b="1" dirty="0">
              <a:solidFill>
                <a:srgbClr val="8D191C"/>
              </a:solidFill>
              <a:latin typeface="Verdana" panose="020B0604030504040204" pitchFamily="34" charset="0"/>
              <a:ea typeface="Verdana" panose="020B0604030504040204" pitchFamily="34" charset="0"/>
            </a:endParaRPr>
          </a:p>
        </p:txBody>
      </p:sp>
      <p:sp>
        <p:nvSpPr>
          <p:cNvPr id="2" name="Прямоугольник 1"/>
          <p:cNvSpPr/>
          <p:nvPr/>
        </p:nvSpPr>
        <p:spPr>
          <a:xfrm>
            <a:off x="1279636" y="2231737"/>
            <a:ext cx="6668814" cy="461665"/>
          </a:xfrm>
          <a:prstGeom prst="rect">
            <a:avLst/>
          </a:prstGeom>
        </p:spPr>
        <p:txBody>
          <a:bodyPr wrap="square">
            <a:spAutoFit/>
          </a:bodyPr>
          <a:lstStyle/>
          <a:p>
            <a:pPr algn="ctr"/>
            <a:r>
              <a:rPr lang="ru-RU" sz="2400" b="1" dirty="0" smtClean="0">
                <a:solidFill>
                  <a:srgbClr val="8D191C"/>
                </a:solidFill>
                <a:latin typeface="Verdana" panose="020B0604030504040204" pitchFamily="34" charset="0"/>
                <a:ea typeface="Verdana" panose="020B0604030504040204" pitchFamily="34" charset="0"/>
              </a:rPr>
              <a:t>Социально-гуманитарный проект </a:t>
            </a:r>
            <a:endParaRPr lang="ru-RU" sz="2400" b="1" dirty="0">
              <a:solidFill>
                <a:srgbClr val="8D191C"/>
              </a:solidFill>
              <a:latin typeface="Verdana" panose="020B0604030504040204" pitchFamily="34" charset="0"/>
              <a:ea typeface="Verdana" panose="020B0604030504040204" pitchFamily="34" charset="0"/>
            </a:endParaRPr>
          </a:p>
        </p:txBody>
      </p:sp>
      <p:sp>
        <p:nvSpPr>
          <p:cNvPr id="3" name="Прямоугольник 2"/>
          <p:cNvSpPr/>
          <p:nvPr/>
        </p:nvSpPr>
        <p:spPr>
          <a:xfrm>
            <a:off x="2144110" y="3811717"/>
            <a:ext cx="5481145" cy="369332"/>
          </a:xfrm>
          <a:prstGeom prst="rect">
            <a:avLst/>
          </a:prstGeom>
        </p:spPr>
        <p:txBody>
          <a:bodyPr wrap="square">
            <a:spAutoFit/>
          </a:bodyPr>
          <a:lstStyle/>
          <a:p>
            <a:r>
              <a:rPr lang="ru-RU" b="1" smtClean="0">
                <a:solidFill>
                  <a:srgbClr val="8D191C"/>
                </a:solidFill>
                <a:latin typeface="Verdana" panose="020B0604030504040204" pitchFamily="34" charset="0"/>
                <a:ea typeface="Verdana" panose="020B0604030504040204" pitchFamily="34" charset="0"/>
              </a:rPr>
              <a:t>Тюлячинский </a:t>
            </a:r>
            <a:r>
              <a:rPr lang="ru-RU" b="1" dirty="0" smtClean="0">
                <a:solidFill>
                  <a:srgbClr val="8D191C"/>
                </a:solidFill>
                <a:latin typeface="Verdana" panose="020B0604030504040204" pitchFamily="34" charset="0"/>
                <a:ea typeface="Verdana" panose="020B0604030504040204" pitchFamily="34" charset="0"/>
              </a:rPr>
              <a:t>муниципальный район</a:t>
            </a:r>
            <a:endParaRPr lang="ru-RU" b="1" dirty="0">
              <a:solidFill>
                <a:srgbClr val="8D191C"/>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40175946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Прямоугольник 10"/>
          <p:cNvSpPr/>
          <p:nvPr/>
        </p:nvSpPr>
        <p:spPr>
          <a:xfrm>
            <a:off x="109130" y="214125"/>
            <a:ext cx="8719516" cy="6423342"/>
          </a:xfrm>
          <a:prstGeom prst="rect">
            <a:avLst/>
          </a:prstGeom>
          <a:blipFill dpi="0" rotWithShape="1">
            <a:blip r:embed="rId2">
              <a:extLst>
                <a:ext uri="{28A0092B-C50C-407E-A947-70E740481C1C}">
                  <a14:useLocalDpi xmlns:a14="http://schemas.microsoft.com/office/drawing/2010/main" val="0"/>
                </a:ext>
              </a:extLst>
            </a:blip>
            <a:srcRect/>
            <a:stretch>
              <a:fillRect r="-85431" b="-16042"/>
            </a:stretch>
          </a:blipFill>
          <a:ln>
            <a:solidFill>
              <a:schemeClr val="bg1"/>
            </a:solidFill>
          </a:ln>
          <a:effectLst>
            <a:innerShdw blurRad="63500" dist="50800" dir="2700000">
              <a:prstClr val="black">
                <a:alpha val="50000"/>
              </a:prstClr>
            </a:innerShdw>
          </a:effectLst>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pic>
        <p:nvPicPr>
          <p:cNvPr id="4" name="Рисунок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6414" y="189677"/>
            <a:ext cx="1488166" cy="1116124"/>
          </a:xfrm>
          <a:prstGeom prst="rect">
            <a:avLst/>
          </a:prstGeom>
        </p:spPr>
      </p:pic>
      <p:pic>
        <p:nvPicPr>
          <p:cNvPr id="5" name="Рисунок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94775" y="131674"/>
            <a:ext cx="1674496" cy="696832"/>
          </a:xfrm>
          <a:prstGeom prst="rect">
            <a:avLst/>
          </a:prstGeom>
        </p:spPr>
      </p:pic>
      <p:sp>
        <p:nvSpPr>
          <p:cNvPr id="6" name="Заголовок 2"/>
          <p:cNvSpPr txBox="1">
            <a:spLocks/>
          </p:cNvSpPr>
          <p:nvPr/>
        </p:nvSpPr>
        <p:spPr>
          <a:xfrm>
            <a:off x="-812465" y="1571751"/>
            <a:ext cx="10733887" cy="26058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ru-RU" sz="2400" b="1" dirty="0" err="1" smtClean="0">
                <a:ln w="22225">
                  <a:noFill/>
                  <a:prstDash val="solid"/>
                </a:ln>
                <a:solidFill>
                  <a:srgbClr val="8D191C"/>
                </a:solidFill>
                <a:latin typeface="Verdana" panose="020B0604030504040204" pitchFamily="34" charset="0"/>
                <a:ea typeface="Verdana" panose="020B0604030504040204" pitchFamily="34" charset="0"/>
                <a:cs typeface="Verdana" panose="020B0604030504040204" pitchFamily="34" charset="0"/>
              </a:rPr>
              <a:t>Сабирзянова</a:t>
            </a:r>
            <a:r>
              <a:rPr lang="ru-RU" sz="2400" b="1" dirty="0" smtClean="0">
                <a:ln w="22225">
                  <a:noFill/>
                  <a:prstDash val="solid"/>
                </a:ln>
                <a:solidFill>
                  <a:srgbClr val="8D191C"/>
                </a:solidFill>
                <a:latin typeface="Verdana" panose="020B0604030504040204" pitchFamily="34" charset="0"/>
                <a:ea typeface="Verdana" panose="020B0604030504040204" pitchFamily="34" charset="0"/>
                <a:cs typeface="Verdana" panose="020B0604030504040204" pitchFamily="34" charset="0"/>
              </a:rPr>
              <a:t> </a:t>
            </a:r>
            <a:r>
              <a:rPr lang="ru-RU" sz="2400" b="1" dirty="0">
                <a:ln w="22225">
                  <a:noFill/>
                  <a:prstDash val="solid"/>
                </a:ln>
                <a:solidFill>
                  <a:srgbClr val="8D191C"/>
                </a:solidFill>
                <a:latin typeface="Verdana" panose="020B0604030504040204" pitchFamily="34" charset="0"/>
                <a:ea typeface="Verdana" panose="020B0604030504040204" pitchFamily="34" charset="0"/>
                <a:cs typeface="Verdana" panose="020B0604030504040204" pitchFamily="34" charset="0"/>
              </a:rPr>
              <a:t>Таисия </a:t>
            </a:r>
            <a:r>
              <a:rPr lang="ru-RU" sz="2400" b="1" dirty="0" smtClean="0">
                <a:ln w="22225">
                  <a:noFill/>
                  <a:prstDash val="solid"/>
                </a:ln>
                <a:solidFill>
                  <a:srgbClr val="8D191C"/>
                </a:solidFill>
                <a:latin typeface="Verdana" panose="020B0604030504040204" pitchFamily="34" charset="0"/>
                <a:ea typeface="Verdana" panose="020B0604030504040204" pitchFamily="34" charset="0"/>
                <a:cs typeface="Verdana" panose="020B0604030504040204" pitchFamily="34" charset="0"/>
              </a:rPr>
              <a:t>Павловна, 1924 г.р. </a:t>
            </a:r>
            <a:endParaRPr lang="ru-RU" sz="2400" b="1" dirty="0">
              <a:ln w="22225">
                <a:noFill/>
                <a:prstDash val="solid"/>
              </a:ln>
              <a:solidFill>
                <a:srgbClr val="8D191C"/>
              </a:solidFill>
              <a:latin typeface="Verdana" panose="020B0604030504040204" pitchFamily="34" charset="0"/>
              <a:ea typeface="Verdana" panose="020B0604030504040204" pitchFamily="34" charset="0"/>
              <a:cs typeface="Verdana" panose="020B0604030504040204" pitchFamily="34" charset="0"/>
            </a:endParaRPr>
          </a:p>
        </p:txBody>
      </p:sp>
      <p:sp>
        <p:nvSpPr>
          <p:cNvPr id="7" name="Прямоугольник 6"/>
          <p:cNvSpPr/>
          <p:nvPr/>
        </p:nvSpPr>
        <p:spPr>
          <a:xfrm>
            <a:off x="2883623" y="3214016"/>
            <a:ext cx="3199209" cy="2693045"/>
          </a:xfrm>
          <a:prstGeom prst="rect">
            <a:avLst/>
          </a:prstGeom>
        </p:spPr>
        <p:txBody>
          <a:bodyPr wrap="square">
            <a:spAutoFit/>
          </a:bodyPr>
          <a:lstStyle/>
          <a:p>
            <a:pPr indent="177800" algn="ctr"/>
            <a:r>
              <a:rPr lang="ru-RU" sz="1300" b="1" i="1" dirty="0" smtClean="0">
                <a:solidFill>
                  <a:srgbClr val="8D191C"/>
                </a:solidFill>
                <a:latin typeface="Verdana" panose="020B0604030504040204" pitchFamily="34" charset="0"/>
                <a:ea typeface="Verdana" panose="020B0604030504040204" pitchFamily="34" charset="0"/>
                <a:cs typeface="Verdana" panose="020B0604030504040204" pitchFamily="34" charset="0"/>
              </a:rPr>
              <a:t>«…В нашем полку </a:t>
            </a:r>
            <a:r>
              <a:rPr lang="ru-RU" sz="1300" b="1" i="1" dirty="0">
                <a:solidFill>
                  <a:srgbClr val="8D191C"/>
                </a:solidFill>
                <a:latin typeface="Verdana" panose="020B0604030504040204" pitchFamily="34" charset="0"/>
                <a:ea typeface="Verdana" panose="020B0604030504040204" pitchFamily="34" charset="0"/>
                <a:cs typeface="Verdana" panose="020B0604030504040204" pitchFamily="34" charset="0"/>
              </a:rPr>
              <a:t>все были татарами. Меня назначили заряжающим расчета. Труд был очень тяжелым. После пяти месяцев службы нашу часть перевели в Смоленскую область, поручили охрану моста на реке Днепр. </a:t>
            </a:r>
            <a:r>
              <a:rPr lang="ru-RU" sz="1300" b="1" i="1" dirty="0" smtClean="0">
                <a:solidFill>
                  <a:srgbClr val="8D191C"/>
                </a:solidFill>
                <a:latin typeface="Verdana" panose="020B0604030504040204" pitchFamily="34" charset="0"/>
                <a:ea typeface="Verdana" panose="020B0604030504040204" pitchFamily="34" charset="0"/>
                <a:cs typeface="Verdana" panose="020B0604030504040204" pitchFamily="34" charset="0"/>
              </a:rPr>
              <a:t>Когда </a:t>
            </a:r>
            <a:r>
              <a:rPr lang="ru-RU" sz="1300" b="1" i="1" dirty="0">
                <a:solidFill>
                  <a:srgbClr val="8D191C"/>
                </a:solidFill>
                <a:latin typeface="Verdana" panose="020B0604030504040204" pitchFamily="34" charset="0"/>
                <a:ea typeface="Verdana" panose="020B0604030504040204" pitchFamily="34" charset="0"/>
                <a:cs typeface="Verdana" panose="020B0604030504040204" pitchFamily="34" charset="0"/>
              </a:rPr>
              <a:t>было создано отделение девочек, меня назначили командиром расчета. Своим </a:t>
            </a:r>
            <a:r>
              <a:rPr lang="ru-RU" sz="1300" b="1" i="1" dirty="0" smtClean="0">
                <a:solidFill>
                  <a:srgbClr val="8D191C"/>
                </a:solidFill>
                <a:latin typeface="Verdana" panose="020B0604030504040204" pitchFamily="34" charset="0"/>
                <a:ea typeface="Verdana" panose="020B0604030504040204" pitchFamily="34" charset="0"/>
                <a:cs typeface="Verdana" panose="020B0604030504040204" pitchFamily="34" charset="0"/>
              </a:rPr>
              <a:t>отделением мы </a:t>
            </a:r>
            <a:r>
              <a:rPr lang="ru-RU" sz="1300" b="1" i="1" dirty="0">
                <a:solidFill>
                  <a:srgbClr val="8D191C"/>
                </a:solidFill>
                <a:latin typeface="Verdana" panose="020B0604030504040204" pitchFamily="34" charset="0"/>
                <a:ea typeface="Verdana" panose="020B0604030504040204" pitchFamily="34" charset="0"/>
                <a:cs typeface="Verdana" panose="020B0604030504040204" pitchFamily="34" charset="0"/>
              </a:rPr>
              <a:t>охраняли крупные военные </a:t>
            </a:r>
            <a:r>
              <a:rPr lang="ru-RU" sz="1300" b="1" i="1" dirty="0" smtClean="0">
                <a:solidFill>
                  <a:srgbClr val="8D191C"/>
                </a:solidFill>
                <a:latin typeface="Verdana" panose="020B0604030504040204" pitchFamily="34" charset="0"/>
                <a:ea typeface="Verdana" panose="020B0604030504040204" pitchFamily="34" charset="0"/>
                <a:cs typeface="Verdana" panose="020B0604030504040204" pitchFamily="34" charset="0"/>
              </a:rPr>
              <a:t>объекты…»</a:t>
            </a:r>
            <a:endParaRPr lang="ru-RU" sz="1300" b="1" i="1" dirty="0">
              <a:solidFill>
                <a:srgbClr val="8D191C"/>
              </a:solidFill>
              <a:latin typeface="Verdana" panose="020B0604030504040204" pitchFamily="34" charset="0"/>
              <a:ea typeface="Verdana" panose="020B0604030504040204" pitchFamily="34" charset="0"/>
              <a:cs typeface="Verdana" panose="020B0604030504040204" pitchFamily="34" charset="0"/>
            </a:endParaRPr>
          </a:p>
        </p:txBody>
      </p:sp>
      <p:sp>
        <p:nvSpPr>
          <p:cNvPr id="10" name="Прямоугольник 9"/>
          <p:cNvSpPr/>
          <p:nvPr/>
        </p:nvSpPr>
        <p:spPr>
          <a:xfrm>
            <a:off x="198774" y="1737781"/>
            <a:ext cx="8523108" cy="646331"/>
          </a:xfrm>
          <a:prstGeom prst="rect">
            <a:avLst/>
          </a:prstGeom>
        </p:spPr>
        <p:txBody>
          <a:bodyPr wrap="square">
            <a:spAutoFit/>
          </a:bodyPr>
          <a:lstStyle/>
          <a:p>
            <a:pPr algn="ctr"/>
            <a:r>
              <a:rPr lang="ru-RU" sz="1200" b="1" i="1" dirty="0">
                <a:solidFill>
                  <a:schemeClr val="tx2">
                    <a:lumMod val="50000"/>
                  </a:schemeClr>
                </a:solidFill>
                <a:latin typeface="Verdana" panose="020B0604030504040204" pitchFamily="34" charset="0"/>
                <a:ea typeface="Verdana" panose="020B0604030504040204" pitchFamily="34" charset="0"/>
              </a:rPr>
              <a:t>н</a:t>
            </a:r>
            <a:r>
              <a:rPr lang="ru-RU" sz="1200" b="1" i="1" dirty="0" smtClean="0">
                <a:solidFill>
                  <a:schemeClr val="tx2">
                    <a:lumMod val="50000"/>
                  </a:schemeClr>
                </a:solidFill>
                <a:latin typeface="Verdana" panose="020B0604030504040204" pitchFamily="34" charset="0"/>
                <a:ea typeface="Verdana" panose="020B0604030504040204" pitchFamily="34" charset="0"/>
              </a:rPr>
              <a:t>аграждена орденом </a:t>
            </a:r>
            <a:r>
              <a:rPr lang="ru-RU" sz="1200" b="1" i="1" dirty="0">
                <a:solidFill>
                  <a:schemeClr val="tx2">
                    <a:lumMod val="50000"/>
                  </a:schemeClr>
                </a:solidFill>
                <a:latin typeface="Verdana" panose="020B0604030504040204" pitchFamily="34" charset="0"/>
                <a:ea typeface="Verdana" panose="020B0604030504040204" pitchFamily="34" charset="0"/>
              </a:rPr>
              <a:t>Отечественной </a:t>
            </a:r>
            <a:r>
              <a:rPr lang="ru-RU" sz="1200" b="1" i="1" dirty="0" smtClean="0">
                <a:solidFill>
                  <a:schemeClr val="tx2">
                    <a:lumMod val="50000"/>
                  </a:schemeClr>
                </a:solidFill>
                <a:latin typeface="Verdana" panose="020B0604030504040204" pitchFamily="34" charset="0"/>
                <a:ea typeface="Verdana" panose="020B0604030504040204" pitchFamily="34" charset="0"/>
              </a:rPr>
              <a:t>войны</a:t>
            </a:r>
            <a:r>
              <a:rPr lang="en-US" sz="1200" b="1" i="1" dirty="0" smtClean="0">
                <a:solidFill>
                  <a:schemeClr val="tx2">
                    <a:lumMod val="50000"/>
                  </a:schemeClr>
                </a:solidFill>
                <a:latin typeface="Verdana" panose="020B0604030504040204" pitchFamily="34" charset="0"/>
                <a:ea typeface="Verdana" panose="020B0604030504040204" pitchFamily="34" charset="0"/>
              </a:rPr>
              <a:t> </a:t>
            </a:r>
            <a:r>
              <a:rPr lang="en-US" sz="1200" b="1" i="1" dirty="0" smtClean="0">
                <a:solidFill>
                  <a:schemeClr val="tx2">
                    <a:lumMod val="50000"/>
                  </a:schemeClr>
                </a:solidFill>
                <a:latin typeface="Verdana" panose="020B0604030504040204" pitchFamily="34" charset="0"/>
                <a:ea typeface="Verdana" panose="020B0604030504040204" pitchFamily="34" charset="0"/>
              </a:rPr>
              <a:t>II</a:t>
            </a:r>
            <a:r>
              <a:rPr lang="ru-RU" sz="1200" b="1" i="1" dirty="0">
                <a:solidFill>
                  <a:schemeClr val="tx2">
                    <a:lumMod val="50000"/>
                  </a:schemeClr>
                </a:solidFill>
                <a:latin typeface="Verdana" panose="020B0604030504040204" pitchFamily="34" charset="0"/>
                <a:ea typeface="Verdana" panose="020B0604030504040204" pitchFamily="34" charset="0"/>
              </a:rPr>
              <a:t> </a:t>
            </a:r>
            <a:r>
              <a:rPr lang="ru-RU" sz="1200" b="1" i="1" smtClean="0">
                <a:solidFill>
                  <a:schemeClr val="tx2">
                    <a:lumMod val="50000"/>
                  </a:schemeClr>
                </a:solidFill>
                <a:latin typeface="Verdana" panose="020B0604030504040204" pitchFamily="34" charset="0"/>
                <a:ea typeface="Verdana" panose="020B0604030504040204" pitchFamily="34" charset="0"/>
              </a:rPr>
              <a:t>степени</a:t>
            </a:r>
            <a:r>
              <a:rPr lang="ru-RU" sz="1200" b="1" i="1" dirty="0" smtClean="0">
                <a:solidFill>
                  <a:schemeClr val="tx2">
                    <a:lumMod val="50000"/>
                  </a:schemeClr>
                </a:solidFill>
                <a:latin typeface="Verdana" panose="020B0604030504040204" pitchFamily="34" charset="0"/>
                <a:ea typeface="Verdana" panose="020B0604030504040204" pitchFamily="34" charset="0"/>
              </a:rPr>
              <a:t>, </a:t>
            </a:r>
            <a:r>
              <a:rPr lang="ru-RU" sz="1200" b="1" i="1" smtClean="0">
                <a:solidFill>
                  <a:schemeClr val="tx2">
                    <a:lumMod val="50000"/>
                  </a:schemeClr>
                </a:solidFill>
                <a:latin typeface="Verdana" panose="020B0604030504040204" pitchFamily="34" charset="0"/>
                <a:ea typeface="Verdana" panose="020B0604030504040204" pitchFamily="34" charset="0"/>
              </a:rPr>
              <a:t>медалями </a:t>
            </a:r>
            <a:r>
              <a:rPr lang="ru-RU" sz="1200" b="1" i="1" smtClean="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rPr>
              <a:t>«</a:t>
            </a:r>
            <a:r>
              <a:rPr lang="ru-RU" sz="1200" b="1" i="1" dirty="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rPr>
              <a:t>За боевые заслуги</a:t>
            </a:r>
            <a:r>
              <a:rPr lang="ru-RU" sz="1200" b="1" i="1" dirty="0" smtClean="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rPr>
              <a:t>», </a:t>
            </a:r>
            <a:r>
              <a:rPr lang="ru-RU" sz="1200" b="1" i="1" dirty="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rPr>
              <a:t>«За освобождение Варшавы», </a:t>
            </a:r>
            <a:r>
              <a:rPr lang="ru-RU" sz="1200" b="1" i="1" dirty="0" smtClean="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rPr>
              <a:t> «</a:t>
            </a:r>
            <a:r>
              <a:rPr lang="ru-RU" sz="1200" b="1" i="1" dirty="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rPr>
              <a:t>За победу </a:t>
            </a:r>
            <a:r>
              <a:rPr lang="ru-RU" sz="1200" b="1" i="1">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rPr>
              <a:t>над Германией в Великой Отечественной войне 1941—1945 гг.», </a:t>
            </a:r>
            <a:r>
              <a:rPr lang="ru-RU" sz="1200" b="1" i="1" dirty="0" smtClean="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rPr>
              <a:t>«Медаль Жукова»</a:t>
            </a:r>
            <a:endParaRPr lang="ru-RU" sz="1200" b="1" i="1" dirty="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pic>
        <p:nvPicPr>
          <p:cNvPr id="2" name="Рисунок 1"/>
          <p:cNvPicPr>
            <a:picLocks noChangeAspect="1"/>
          </p:cNvPicPr>
          <p:nvPr/>
        </p:nvPicPr>
        <p:blipFill rotWithShape="1">
          <a:blip r:embed="rId5">
            <a:extLst>
              <a:ext uri="{28A0092B-C50C-407E-A947-70E740481C1C}">
                <a14:useLocalDpi xmlns:a14="http://schemas.microsoft.com/office/drawing/2010/main" val="0"/>
              </a:ext>
            </a:extLst>
          </a:blip>
          <a:srcRect l="33517" t="2160" r="26323" b="24552"/>
          <a:stretch/>
        </p:blipFill>
        <p:spPr>
          <a:xfrm>
            <a:off x="6246239" y="3237156"/>
            <a:ext cx="2439204" cy="2878636"/>
          </a:xfrm>
          <a:prstGeom prst="rect">
            <a:avLst/>
          </a:prstGeom>
        </p:spPr>
      </p:pic>
      <p:pic>
        <p:nvPicPr>
          <p:cNvPr id="3" name="Рисунок 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flipH="1">
            <a:off x="296884" y="3225280"/>
            <a:ext cx="2361120" cy="3132845"/>
          </a:xfrm>
          <a:prstGeom prst="rect">
            <a:avLst/>
          </a:prstGeom>
        </p:spPr>
      </p:pic>
      <p:pic>
        <p:nvPicPr>
          <p:cNvPr id="9"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1274" y="5237018"/>
            <a:ext cx="8945225" cy="2265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TextBox 11"/>
          <p:cNvSpPr txBox="1"/>
          <p:nvPr/>
        </p:nvSpPr>
        <p:spPr>
          <a:xfrm>
            <a:off x="1244211" y="321699"/>
            <a:ext cx="4297395" cy="461665"/>
          </a:xfrm>
          <a:prstGeom prst="rect">
            <a:avLst/>
          </a:prstGeom>
          <a:noFill/>
          <a:ln>
            <a:noFill/>
          </a:ln>
        </p:spPr>
        <p:txBody>
          <a:bodyPr wrap="none" rtlCol="0">
            <a:spAutoFit/>
          </a:bodyPr>
          <a:lstStyle/>
          <a:p>
            <a:r>
              <a:rPr lang="ru-RU" sz="2400" b="1" i="1" dirty="0" smtClean="0">
                <a:solidFill>
                  <a:schemeClr val="tx2">
                    <a:lumMod val="50000"/>
                  </a:schemeClr>
                </a:solidFill>
                <a:latin typeface="Times New Roman" panose="02020603050405020304" pitchFamily="18" charset="0"/>
                <a:cs typeface="Times New Roman" panose="02020603050405020304" pitchFamily="18" charset="0"/>
              </a:rPr>
              <a:t>«У войны не женское лицо…»</a:t>
            </a:r>
            <a:endParaRPr lang="ru-RU" sz="2400" b="1" i="1" dirty="0">
              <a:solidFill>
                <a:schemeClr val="tx2">
                  <a:lumMod val="50000"/>
                </a:schemeClr>
              </a:solidFill>
              <a:latin typeface="Times New Roman" panose="02020603050405020304" pitchFamily="18" charset="0"/>
              <a:cs typeface="Times New Roman" panose="02020603050405020304" pitchFamily="18" charset="0"/>
            </a:endParaRPr>
          </a:p>
        </p:txBody>
      </p:sp>
      <p:sp>
        <p:nvSpPr>
          <p:cNvPr id="13" name="Прямоугольник 12"/>
          <p:cNvSpPr/>
          <p:nvPr/>
        </p:nvSpPr>
        <p:spPr>
          <a:xfrm>
            <a:off x="296884" y="2459073"/>
            <a:ext cx="8265226" cy="738664"/>
          </a:xfrm>
          <a:prstGeom prst="rect">
            <a:avLst/>
          </a:prstGeom>
        </p:spPr>
        <p:txBody>
          <a:bodyPr wrap="square">
            <a:spAutoFit/>
          </a:bodyPr>
          <a:lstStyle/>
          <a:p>
            <a:pPr indent="457200" algn="just"/>
            <a:r>
              <a:rPr lang="ru-RU" sz="1400" b="1" dirty="0" smtClean="0">
                <a:solidFill>
                  <a:schemeClr val="tx2">
                    <a:lumMod val="50000"/>
                  </a:schemeClr>
                </a:solidFill>
                <a:latin typeface="Verdana" panose="020B0604030504040204" pitchFamily="34" charset="0"/>
                <a:ea typeface="Verdana" panose="020B0604030504040204" pitchFamily="34" charset="0"/>
              </a:rPr>
              <a:t>В 1943 году была призвана В Красную Армию. Прошла краткосрочное обучение в Казани и была направлена на фронт в составе 37-го зенитного пулеметного полка войск ПВО</a:t>
            </a:r>
            <a:endParaRPr lang="ru-RU" sz="1400" b="1" dirty="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6118240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0130" y="-39799"/>
            <a:ext cx="1995357" cy="1496517"/>
          </a:xfrm>
          <a:prstGeom prst="rect">
            <a:avLst/>
          </a:prstGeom>
        </p:spPr>
      </p:pic>
      <p:pic>
        <p:nvPicPr>
          <p:cNvPr id="5" name="Рисунок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16567" y="-65513"/>
            <a:ext cx="2127433" cy="885319"/>
          </a:xfrm>
          <a:prstGeom prst="rect">
            <a:avLst/>
          </a:prstGeom>
        </p:spPr>
      </p:pic>
      <p:sp>
        <p:nvSpPr>
          <p:cNvPr id="3" name="Прямоугольник 2"/>
          <p:cNvSpPr/>
          <p:nvPr/>
        </p:nvSpPr>
        <p:spPr>
          <a:xfrm>
            <a:off x="364067" y="1517180"/>
            <a:ext cx="8449733" cy="5262979"/>
          </a:xfrm>
          <a:prstGeom prst="rect">
            <a:avLst/>
          </a:prstGeom>
        </p:spPr>
        <p:txBody>
          <a:bodyPr wrap="square">
            <a:spAutoFit/>
          </a:bodyPr>
          <a:lstStyle/>
          <a:p>
            <a:pPr indent="355600" algn="just">
              <a:spcAft>
                <a:spcPts val="0"/>
              </a:spcAft>
            </a:pPr>
            <a:r>
              <a:rPr lang="tt-RU" sz="1600" b="1" dirty="0" smtClean="0">
                <a:solidFill>
                  <a:srgbClr val="8D191C"/>
                </a:solidFill>
                <a:latin typeface="Verdana" panose="020B0604030504040204" pitchFamily="34" charset="0"/>
                <a:ea typeface="Verdana" panose="020B0604030504040204" pitchFamily="34" charset="0"/>
                <a:cs typeface="Verdana" panose="020B0604030504040204" pitchFamily="34" charset="0"/>
              </a:rPr>
              <a:t> «1943 </a:t>
            </a:r>
            <a:r>
              <a:rPr lang="tt-RU" sz="1600" b="1" dirty="0">
                <a:solidFill>
                  <a:srgbClr val="8D191C"/>
                </a:solidFill>
                <a:latin typeface="Verdana" panose="020B0604030504040204" pitchFamily="34" charset="0"/>
                <a:ea typeface="Verdana" panose="020B0604030504040204" pitchFamily="34" charset="0"/>
                <a:cs typeface="Verdana" panose="020B0604030504040204" pitchFamily="34" charset="0"/>
              </a:rPr>
              <a:t>елда каты сугышлар барган вакытта миңа 19 яшь иде. Шул вакытта Ватанны саклау өчен Теләче районыннан без ун кыз военкоматка җыелдык. Казанда безне 37 нче зенит полкына беркеттеләр. Бу полкта барысы да Татарстан кызлары иде. Мине расчетның заряжающие итеп билгеләделәр. Хезмәт бик авыр булды. Биш ай хезмәт иткәннән соң безнең частьне Смоленск өлкәсенә күчерделәр, Днепр елгасындагы күперне сакларга куштылар. Шунда хезмәт иткәндә “За боевые заслуги” медале белән бүләкләндем. Кызлар отделениесе оешкач мине расчетның командиры итеп билгеләделәр. Смоленск өлкәсеннән безне Польшаны азат итәргә җибәрделәр. Варшаваны азат итүдә катнашкан өчен “За освобождение Варшавы” медале белән бүләкләделәр. Үземнең отделение белән зур хәрби объектларны сакладык. </a:t>
            </a:r>
            <a:endParaRPr lang="ru-RU" sz="1600" b="1" dirty="0">
              <a:solidFill>
                <a:srgbClr val="8D191C"/>
              </a:solidFill>
              <a:latin typeface="Verdana" panose="020B0604030504040204" pitchFamily="34" charset="0"/>
              <a:ea typeface="Verdana" panose="020B0604030504040204" pitchFamily="34" charset="0"/>
              <a:cs typeface="Verdana" panose="020B0604030504040204" pitchFamily="34" charset="0"/>
            </a:endParaRPr>
          </a:p>
          <a:p>
            <a:pPr indent="355600" algn="just">
              <a:spcAft>
                <a:spcPts val="0"/>
              </a:spcAft>
            </a:pPr>
            <a:r>
              <a:rPr lang="tt-RU" sz="1600" b="1" dirty="0">
                <a:solidFill>
                  <a:srgbClr val="8D191C"/>
                </a:solidFill>
                <a:latin typeface="Verdana" panose="020B0604030504040204" pitchFamily="34" charset="0"/>
                <a:ea typeface="Verdana" panose="020B0604030504040204" pitchFamily="34" charset="0"/>
                <a:cs typeface="Verdana" panose="020B0604030504040204" pitchFamily="34" charset="0"/>
              </a:rPr>
              <a:t>  Польшаның Луков, Рембертув, Модлин, Ирага шәһәрләрен фашистлардан азат итүдә катнаштык, кабат Варшавага кайттык.</a:t>
            </a:r>
            <a:endParaRPr lang="ru-RU" sz="1600" b="1" dirty="0">
              <a:solidFill>
                <a:srgbClr val="8D191C"/>
              </a:solidFill>
              <a:latin typeface="Verdana" panose="020B0604030504040204" pitchFamily="34" charset="0"/>
              <a:ea typeface="Verdana" panose="020B0604030504040204" pitchFamily="34" charset="0"/>
              <a:cs typeface="Verdana" panose="020B0604030504040204" pitchFamily="34" charset="0"/>
            </a:endParaRPr>
          </a:p>
          <a:p>
            <a:pPr indent="355600" algn="just"/>
            <a:r>
              <a:rPr lang="tt-RU" sz="1600" b="1" dirty="0">
                <a:solidFill>
                  <a:srgbClr val="8D191C"/>
                </a:solidFill>
                <a:latin typeface="Verdana" panose="020B0604030504040204" pitchFamily="34" charset="0"/>
                <a:ea typeface="Verdana" panose="020B0604030504040204" pitchFamily="34" charset="0"/>
                <a:cs typeface="Verdana" panose="020B0604030504040204" pitchFamily="34" charset="0"/>
              </a:rPr>
              <a:t>  1945 елның маенда Германиягә күчәргә бер көн кала сугыш бетүе турында хәбәр алдык. Сугыш беткәннән соң “За участие в Великой Отечественной войне” медале һәм күп санлы юбилей медал</a:t>
            </a:r>
            <a:r>
              <a:rPr lang="ru-RU" sz="1600" b="1" dirty="0">
                <a:solidFill>
                  <a:srgbClr val="8D191C"/>
                </a:solidFill>
                <a:latin typeface="Verdana" panose="020B0604030504040204" pitchFamily="34" charset="0"/>
                <a:ea typeface="Verdana" panose="020B0604030504040204" pitchFamily="34" charset="0"/>
                <a:cs typeface="Verdana" panose="020B0604030504040204" pitchFamily="34" charset="0"/>
              </a:rPr>
              <a:t>ь</a:t>
            </a:r>
            <a:r>
              <a:rPr lang="tt-RU" sz="1600" b="1" dirty="0">
                <a:solidFill>
                  <a:srgbClr val="8D191C"/>
                </a:solidFill>
                <a:latin typeface="Verdana" panose="020B0604030504040204" pitchFamily="34" charset="0"/>
                <a:ea typeface="Verdana" panose="020B0604030504040204" pitchFamily="34" charset="0"/>
                <a:cs typeface="Verdana" panose="020B0604030504040204" pitchFamily="34" charset="0"/>
              </a:rPr>
              <a:t>ләре белән бүләкләндем. Сугышның ачы төтене безнең яшьлегебезне кисеп үтсә дә, сынмадык, </a:t>
            </a:r>
            <a:r>
              <a:rPr lang="tt-RU" sz="1600" b="1" dirty="0" smtClean="0">
                <a:solidFill>
                  <a:srgbClr val="8D191C"/>
                </a:solidFill>
                <a:latin typeface="Verdana" panose="020B0604030504040204" pitchFamily="34" charset="0"/>
                <a:ea typeface="Verdana" panose="020B0604030504040204" pitchFamily="34" charset="0"/>
                <a:cs typeface="Verdana" panose="020B0604030504040204" pitchFamily="34" charset="0"/>
              </a:rPr>
              <a:t>җиңелмәдек».</a:t>
            </a:r>
            <a:endParaRPr lang="ru-RU" sz="1600" b="1" dirty="0">
              <a:solidFill>
                <a:srgbClr val="8D191C"/>
              </a:solidFill>
              <a:latin typeface="Verdana" panose="020B0604030504040204" pitchFamily="34" charset="0"/>
              <a:ea typeface="Verdana" panose="020B0604030504040204" pitchFamily="34" charset="0"/>
              <a:cs typeface="Verdana" panose="020B0604030504040204" pitchFamily="34" charset="0"/>
            </a:endParaRPr>
          </a:p>
        </p:txBody>
      </p:sp>
      <p:sp>
        <p:nvSpPr>
          <p:cNvPr id="6" name="Прямоугольник 5"/>
          <p:cNvSpPr/>
          <p:nvPr/>
        </p:nvSpPr>
        <p:spPr>
          <a:xfrm>
            <a:off x="1503615" y="931152"/>
            <a:ext cx="6644768" cy="474682"/>
          </a:xfrm>
          <a:prstGeom prst="rect">
            <a:avLst/>
          </a:prstGeom>
        </p:spPr>
        <p:txBody>
          <a:bodyPr wrap="none">
            <a:spAutoFit/>
          </a:bodyPr>
          <a:lstStyle/>
          <a:p>
            <a:pPr algn="ctr">
              <a:lnSpc>
                <a:spcPct val="115000"/>
              </a:lnSpc>
              <a:spcAft>
                <a:spcPts val="0"/>
              </a:spcAft>
            </a:pPr>
            <a:r>
              <a:rPr lang="tt-RU" sz="2400" b="1" dirty="0">
                <a:solidFill>
                  <a:srgbClr val="8D191C"/>
                </a:solidFill>
                <a:latin typeface="Verdana" panose="020B0604030504040204" pitchFamily="34" charset="0"/>
                <a:ea typeface="Verdana" panose="020B0604030504040204" pitchFamily="34" charset="0"/>
                <a:cs typeface="Verdana" panose="020B0604030504040204" pitchFamily="34" charset="0"/>
              </a:rPr>
              <a:t>Таисия Павловна хатирәләреннән...</a:t>
            </a:r>
            <a:endParaRPr lang="ru-RU" b="1" dirty="0">
              <a:solidFill>
                <a:srgbClr val="8D191C"/>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718933195"/>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Тема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5721</TotalTime>
  <Words>336</Words>
  <Application>Microsoft Office PowerPoint</Application>
  <PresentationFormat>Экран (4:3)</PresentationFormat>
  <Paragraphs>12</Paragraphs>
  <Slides>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vt:i4>
      </vt:variant>
    </vt:vector>
  </HeadingPairs>
  <TitlesOfParts>
    <vt:vector size="4" baseType="lpstr">
      <vt:lpstr>Тема Office</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AnnA</dc:creator>
  <cp:lastModifiedBy>Валентина</cp:lastModifiedBy>
  <cp:revision>19</cp:revision>
  <dcterms:created xsi:type="dcterms:W3CDTF">2020-05-08T12:36:14Z</dcterms:created>
  <dcterms:modified xsi:type="dcterms:W3CDTF">2020-08-11T07:05:16Z</dcterms:modified>
</cp:coreProperties>
</file>